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Solution Review. Supplied input. Review all statements before use. Artwork extracted from the user-supplied Credence Solution Deck template; text and tables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RFP Response Deck – Managed Security Services. Supplied input. Review all statements before use. Artwork extracted from the user-supplied Credence Solution Deck template; text and tables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Executive Summary. Supplied input. Review all statements before use. Artwork extracted from the user-supplied Credence Solution Deck template; text and tables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About Credence. Supplied input. Review all statements before use. Artwork extracted from the user-supplied Credence Solution Deck template; text and tables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Customer Requirements – Managed Security for a Banking Institution. Supplied input. Review all statements before use. Artwork extracted from the user-supplied Credence Solution Deck template; text and tables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Credence Managed Security Offering. Supplied input. Review all statements before use. Artwork extracted from the user-supplied Credence Solution Deck template; text and tables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Key Differentiators. Supplied input. Review all statements before use. Artwork extracted from the user-supplied Credence Solution Deck template; text and tables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Governance &amp; Approval Path. Supplied input. Review all statements before use. Artwork extracted from the user-supplied Credence Solution Deck template; text and tables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Value Proposition. Supplied input. Review all statements before use. Artwork extracted from the user-supplied Credence Solution Deck template; text and tables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 Steps. Supplied input. Review all statements before use. Artwork extracted from the user-supplied Credence Solution Deck template; text and tables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You. Supplied input. Review all statements before use. Artwork extracted from the user-supplied Credence Solution Deck template; text and tables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redence cover artwork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3" name="Image 1" descr="Credence log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762000"/>
            <a:ext cx="2286000" cy="65532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289560" y="2209800"/>
            <a:ext cx="5806440" cy="2697480"/>
          </a:xfrm>
          <a:prstGeom prst="rect">
            <a:avLst/>
          </a:prstGeom>
          <a:solidFill>
            <a:srgbClr val="FFFFFF"/>
          </a:solidFill>
          <a:ln w="10160">
            <a:solidFill>
              <a:srgbClr val="FFDE69"/>
            </a:solidFill>
            <a:prstDash val="solid"/>
          </a:ln>
        </p:spPr>
      </p:sp>
      <p:sp>
        <p:nvSpPr>
          <p:cNvPr id="5" name="Text 1"/>
          <p:cNvSpPr/>
          <p:nvPr/>
        </p:nvSpPr>
        <p:spPr>
          <a:xfrm>
            <a:off x="396240" y="2971800"/>
            <a:ext cx="533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2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SOLUTION REVIEW</a:t>
            </a:r>
            <a:endParaRPr lang="en-US" sz="1920" dirty="0"/>
          </a:p>
        </p:txBody>
      </p:sp>
      <p:sp>
        <p:nvSpPr>
          <p:cNvPr id="6" name="Text 2"/>
          <p:cNvSpPr/>
          <p:nvPr/>
        </p:nvSpPr>
        <p:spPr>
          <a:xfrm>
            <a:off x="396240" y="3543300"/>
            <a:ext cx="533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4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Kementerian Pengajian Tinggi | Managed Security RFP</a:t>
            </a:r>
            <a:endParaRPr lang="en-US" sz="1440" dirty="0"/>
          </a:p>
        </p:txBody>
      </p:sp>
      <p:sp>
        <p:nvSpPr>
          <p:cNvPr id="7" name="Text 3"/>
          <p:cNvSpPr/>
          <p:nvPr/>
        </p:nvSpPr>
        <p:spPr>
          <a:xfrm>
            <a:off x="396240" y="3771900"/>
            <a:ext cx="533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4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RFP Response Deck</a:t>
            </a:r>
            <a:endParaRPr lang="en-US" sz="1440" dirty="0"/>
          </a:p>
        </p:txBody>
      </p:sp>
      <p:sp>
        <p:nvSpPr>
          <p:cNvPr id="8" name="Shape 4"/>
          <p:cNvSpPr/>
          <p:nvPr/>
        </p:nvSpPr>
        <p:spPr>
          <a:xfrm>
            <a:off x="0" y="5128260"/>
            <a:ext cx="6096000" cy="1729740"/>
          </a:xfrm>
          <a:prstGeom prst="rect">
            <a:avLst/>
          </a:prstGeom>
          <a:solidFill>
            <a:srgbClr val="FFDE69"/>
          </a:solidFill>
          <a:ln w="12700">
            <a:solidFill>
              <a:srgbClr val="FFDE69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396240" y="5334000"/>
            <a:ext cx="529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2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Credence Proposal Deck</a:t>
            </a:r>
            <a:endParaRPr lang="en-US" sz="1320" dirty="0"/>
          </a:p>
        </p:txBody>
      </p:sp>
      <p:sp>
        <p:nvSpPr>
          <p:cNvPr id="10" name="Text 6"/>
          <p:cNvSpPr/>
          <p:nvPr/>
        </p:nvSpPr>
        <p:spPr>
          <a:xfrm>
            <a:off x="396240" y="5543550"/>
            <a:ext cx="529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2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 to be confirmed | Aris Iskandar</a:t>
            </a:r>
            <a:endParaRPr lang="en-US" sz="13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6240" y="190500"/>
            <a:ext cx="9601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2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RFP Response Deck – Managed Security Services</a:t>
            </a:r>
            <a:endParaRPr lang="en-US" sz="1920" dirty="0"/>
          </a:p>
        </p:txBody>
      </p:sp>
      <p:pic>
        <p:nvPicPr>
          <p:cNvPr id="3" name="Image 0" descr="Credence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9900" y="121920"/>
            <a:ext cx="1371600" cy="3962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96240" y="906780"/>
            <a:ext cx="11399520" cy="30480"/>
          </a:xfrm>
          <a:prstGeom prst="rect">
            <a:avLst/>
          </a:prstGeom>
          <a:solidFill>
            <a:srgbClr val="FFDE69"/>
          </a:solidFill>
          <a:ln w="12700">
            <a:solidFill>
              <a:srgbClr val="FFDE6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95300" y="121920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Managed Security RFP – Kementerian Pengajian Tinggi (CYDEC – TM ONE Cybersecurity Sponsor)</a:t>
            </a:r>
            <a:endParaRPr lang="en-US" sz="1560" dirty="0"/>
          </a:p>
        </p:txBody>
      </p:sp>
      <p:sp>
        <p:nvSpPr>
          <p:cNvPr id="6" name="Text 3"/>
          <p:cNvSpPr/>
          <p:nvPr/>
        </p:nvSpPr>
        <p:spPr>
          <a:xfrm>
            <a:off x="11544300" y="6522720"/>
            <a:ext cx="3048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8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8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6240" y="190500"/>
            <a:ext cx="9601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2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Executive Summary</a:t>
            </a:r>
            <a:endParaRPr lang="en-US" sz="1920" dirty="0"/>
          </a:p>
        </p:txBody>
      </p:sp>
      <p:pic>
        <p:nvPicPr>
          <p:cNvPr id="3" name="Image 0" descr="Credence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9900" y="121920"/>
            <a:ext cx="1371600" cy="3962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96240" y="906780"/>
            <a:ext cx="11399520" cy="30480"/>
          </a:xfrm>
          <a:prstGeom prst="rect">
            <a:avLst/>
          </a:prstGeom>
          <a:solidFill>
            <a:srgbClr val="FFDE69"/>
          </a:solidFill>
          <a:ln w="12700">
            <a:solidFill>
              <a:srgbClr val="FFDE6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95300" y="121920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Credence proposes a comprehensive managed security solution tailored to banking‑level</a:t>
            </a:r>
            <a:endParaRPr lang="en-US" sz="1560" dirty="0"/>
          </a:p>
        </p:txBody>
      </p:sp>
      <p:sp>
        <p:nvSpPr>
          <p:cNvPr id="6" name="Text 3"/>
          <p:cNvSpPr/>
          <p:nvPr/>
        </p:nvSpPr>
        <p:spPr>
          <a:xfrm>
            <a:off x="495300" y="146685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requirements, delivering 24/7 protection, rapid incident response, and alignment with the RM 1.5</a:t>
            </a:r>
            <a:endParaRPr lang="en-US" sz="1560" dirty="0"/>
          </a:p>
        </p:txBody>
      </p:sp>
      <p:sp>
        <p:nvSpPr>
          <p:cNvPr id="7" name="Text 4"/>
          <p:cNvSpPr/>
          <p:nvPr/>
        </p:nvSpPr>
        <p:spPr>
          <a:xfrm>
            <a:off x="495300" y="171450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million contract value. Our partnership model leverages our extensive security expertise and local</a:t>
            </a:r>
            <a:endParaRPr lang="en-US" sz="1560" dirty="0"/>
          </a:p>
        </p:txBody>
      </p:sp>
      <p:sp>
        <p:nvSpPr>
          <p:cNvPr id="8" name="Text 5"/>
          <p:cNvSpPr/>
          <p:nvPr/>
        </p:nvSpPr>
        <p:spPr>
          <a:xfrm>
            <a:off x="495300" y="196215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presence to provide a reliable, cost‑effective service portfolio.</a:t>
            </a:r>
            <a:endParaRPr lang="en-US" sz="1560" dirty="0"/>
          </a:p>
        </p:txBody>
      </p:sp>
      <p:sp>
        <p:nvSpPr>
          <p:cNvPr id="9" name="Text 6"/>
          <p:cNvSpPr/>
          <p:nvPr/>
        </p:nvSpPr>
        <p:spPr>
          <a:xfrm>
            <a:off x="11544300" y="6522720"/>
            <a:ext cx="3048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8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6240" y="190500"/>
            <a:ext cx="9601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2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Credence</a:t>
            </a:r>
            <a:endParaRPr lang="en-US" sz="1920" dirty="0"/>
          </a:p>
        </p:txBody>
      </p:sp>
      <p:pic>
        <p:nvPicPr>
          <p:cNvPr id="3" name="Image 0" descr="Credence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9900" y="121920"/>
            <a:ext cx="1371600" cy="3962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96240" y="906780"/>
            <a:ext cx="11399520" cy="30480"/>
          </a:xfrm>
          <a:prstGeom prst="rect">
            <a:avLst/>
          </a:prstGeom>
          <a:solidFill>
            <a:srgbClr val="FFDE69"/>
          </a:solidFill>
          <a:ln w="12700">
            <a:solidFill>
              <a:srgbClr val="FFDE6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95300" y="121920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Multidisciplinary cloud‑and‑digital‑services provider based in Malaysia.</a:t>
            </a:r>
            <a:endParaRPr lang="en-US" sz="1560" dirty="0"/>
          </a:p>
        </p:txBody>
      </p:sp>
      <p:sp>
        <p:nvSpPr>
          <p:cNvPr id="6" name="Text 3"/>
          <p:cNvSpPr/>
          <p:nvPr/>
        </p:nvSpPr>
        <p:spPr>
          <a:xfrm>
            <a:off x="495300" y="146685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Over 15 years delivering enterprise‑grade security solutions across public and private sectors.</a:t>
            </a:r>
            <a:endParaRPr lang="en-US" sz="1560" dirty="0"/>
          </a:p>
        </p:txBody>
      </p:sp>
      <p:sp>
        <p:nvSpPr>
          <p:cNvPr id="7" name="Text 4"/>
          <p:cNvSpPr/>
          <p:nvPr/>
        </p:nvSpPr>
        <p:spPr>
          <a:xfrm>
            <a:off x="495300" y="171450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Certified Microsoft Cloud Partner and ISO/IEC 27001:2013 compliant.</a:t>
            </a:r>
            <a:endParaRPr lang="en-US" sz="1560" dirty="0"/>
          </a:p>
        </p:txBody>
      </p:sp>
      <p:sp>
        <p:nvSpPr>
          <p:cNvPr id="8" name="Text 5"/>
          <p:cNvSpPr/>
          <p:nvPr/>
        </p:nvSpPr>
        <p:spPr>
          <a:xfrm>
            <a:off x="495300" y="196215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Proven track record of securing financial institutions, educational entities and government</a:t>
            </a:r>
            <a:endParaRPr lang="en-US" sz="1560" dirty="0"/>
          </a:p>
        </p:txBody>
      </p:sp>
      <p:sp>
        <p:nvSpPr>
          <p:cNvPr id="9" name="Text 6"/>
          <p:cNvSpPr/>
          <p:nvPr/>
        </p:nvSpPr>
        <p:spPr>
          <a:xfrm>
            <a:off x="495300" y="220980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agencies.</a:t>
            </a:r>
            <a:endParaRPr lang="en-US" sz="1560" dirty="0"/>
          </a:p>
        </p:txBody>
      </p:sp>
      <p:sp>
        <p:nvSpPr>
          <p:cNvPr id="10" name="Text 7"/>
          <p:cNvSpPr/>
          <p:nvPr/>
        </p:nvSpPr>
        <p:spPr>
          <a:xfrm>
            <a:off x="11544300" y="6522720"/>
            <a:ext cx="3048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8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6240" y="190500"/>
            <a:ext cx="9601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2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 Requirements – Managed Security for a Banking Institution</a:t>
            </a:r>
            <a:endParaRPr lang="en-US" sz="1920" dirty="0"/>
          </a:p>
        </p:txBody>
      </p:sp>
      <p:pic>
        <p:nvPicPr>
          <p:cNvPr id="3" name="Image 0" descr="Credence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9900" y="121920"/>
            <a:ext cx="1371600" cy="3962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96240" y="906780"/>
            <a:ext cx="11399520" cy="30480"/>
          </a:xfrm>
          <a:prstGeom prst="rect">
            <a:avLst/>
          </a:prstGeom>
          <a:solidFill>
            <a:srgbClr val="FFDE69"/>
          </a:solidFill>
          <a:ln w="12700">
            <a:solidFill>
              <a:srgbClr val="FFDE6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95300" y="121920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Continuous monitoring of network, endpoint and cloud assets.</a:t>
            </a:r>
            <a:endParaRPr lang="en-US" sz="1560" dirty="0"/>
          </a:p>
        </p:txBody>
      </p:sp>
      <p:sp>
        <p:nvSpPr>
          <p:cNvPr id="6" name="Text 3"/>
          <p:cNvSpPr/>
          <p:nvPr/>
        </p:nvSpPr>
        <p:spPr>
          <a:xfrm>
            <a:off x="495300" y="146685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Advanced threat detection &amp; prevention, including zero‑day protection.</a:t>
            </a:r>
            <a:endParaRPr lang="en-US" sz="1560" dirty="0"/>
          </a:p>
        </p:txBody>
      </p:sp>
      <p:sp>
        <p:nvSpPr>
          <p:cNvPr id="7" name="Text 4"/>
          <p:cNvSpPr/>
          <p:nvPr/>
        </p:nvSpPr>
        <p:spPr>
          <a:xfrm>
            <a:off x="495300" y="171450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Incident response and forensic capabilities with service‑level guarantees.</a:t>
            </a:r>
            <a:endParaRPr lang="en-US" sz="1560" dirty="0"/>
          </a:p>
        </p:txBody>
      </p:sp>
      <p:sp>
        <p:nvSpPr>
          <p:cNvPr id="8" name="Text 5"/>
          <p:cNvSpPr/>
          <p:nvPr/>
        </p:nvSpPr>
        <p:spPr>
          <a:xfrm>
            <a:off x="495300" y="196215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Regulatory compliance with Malaysian banking guidelines and other statutory obligations.</a:t>
            </a:r>
            <a:endParaRPr lang="en-US" sz="1560" dirty="0"/>
          </a:p>
        </p:txBody>
      </p:sp>
      <p:sp>
        <p:nvSpPr>
          <p:cNvPr id="9" name="Text 6"/>
          <p:cNvSpPr/>
          <p:nvPr/>
        </p:nvSpPr>
        <p:spPr>
          <a:xfrm>
            <a:off x="495300" y="220980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Seamless integration with existing IT infra and future‑proof scalability.</a:t>
            </a:r>
            <a:endParaRPr lang="en-US" sz="1560" dirty="0"/>
          </a:p>
        </p:txBody>
      </p:sp>
      <p:sp>
        <p:nvSpPr>
          <p:cNvPr id="10" name="Text 7"/>
          <p:cNvSpPr/>
          <p:nvPr/>
        </p:nvSpPr>
        <p:spPr>
          <a:xfrm>
            <a:off x="11544300" y="6522720"/>
            <a:ext cx="3048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8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6240" y="190500"/>
            <a:ext cx="9601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2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Credence Managed Security Offering</a:t>
            </a:r>
            <a:endParaRPr lang="en-US" sz="1920" dirty="0"/>
          </a:p>
        </p:txBody>
      </p:sp>
      <p:pic>
        <p:nvPicPr>
          <p:cNvPr id="3" name="Image 0" descr="Credence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9900" y="121920"/>
            <a:ext cx="1371600" cy="3962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96240" y="906780"/>
            <a:ext cx="11399520" cy="30480"/>
          </a:xfrm>
          <a:prstGeom prst="rect">
            <a:avLst/>
          </a:prstGeom>
          <a:solidFill>
            <a:srgbClr val="FFDE69"/>
          </a:solidFill>
          <a:ln w="12700">
            <a:solidFill>
              <a:srgbClr val="FFDE6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95300" y="121920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Security Operations Centre (SOC) – 24/7 threat monitoring, triage and escalation.</a:t>
            </a:r>
            <a:endParaRPr lang="en-US" sz="1560" dirty="0"/>
          </a:p>
        </p:txBody>
      </p:sp>
      <p:sp>
        <p:nvSpPr>
          <p:cNvPr id="6" name="Text 3"/>
          <p:cNvSpPr/>
          <p:nvPr/>
        </p:nvSpPr>
        <p:spPr>
          <a:xfrm>
            <a:off x="495300" y="146685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Endpoint &amp; Network Protection – next‑generation firewalls, web gateways and anti‑malware.</a:t>
            </a:r>
            <a:endParaRPr lang="en-US" sz="1560" dirty="0"/>
          </a:p>
        </p:txBody>
      </p:sp>
      <p:sp>
        <p:nvSpPr>
          <p:cNvPr id="7" name="Text 4"/>
          <p:cNvSpPr/>
          <p:nvPr/>
        </p:nvSpPr>
        <p:spPr>
          <a:xfrm>
            <a:off x="495300" y="171450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Incident Response &amp; Forensics – rapid containment, root‑cause analysis and evidence</a:t>
            </a:r>
            <a:endParaRPr lang="en-US" sz="1560" dirty="0"/>
          </a:p>
        </p:txBody>
      </p:sp>
      <p:sp>
        <p:nvSpPr>
          <p:cNvPr id="8" name="Text 5"/>
          <p:cNvSpPr/>
          <p:nvPr/>
        </p:nvSpPr>
        <p:spPr>
          <a:xfrm>
            <a:off x="495300" y="196215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preservation.</a:t>
            </a:r>
            <a:endParaRPr lang="en-US" sz="1560" dirty="0"/>
          </a:p>
        </p:txBody>
      </p:sp>
      <p:sp>
        <p:nvSpPr>
          <p:cNvPr id="9" name="Text 6"/>
          <p:cNvSpPr/>
          <p:nvPr/>
        </p:nvSpPr>
        <p:spPr>
          <a:xfrm>
            <a:off x="495300" y="220980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Compliance &amp; Reporting – automated dashboards aligned to banking regulatory frameworks.</a:t>
            </a:r>
            <a:endParaRPr lang="en-US" sz="1560" dirty="0"/>
          </a:p>
        </p:txBody>
      </p:sp>
      <p:sp>
        <p:nvSpPr>
          <p:cNvPr id="10" name="Text 7"/>
          <p:cNvSpPr/>
          <p:nvPr/>
        </p:nvSpPr>
        <p:spPr>
          <a:xfrm>
            <a:off x="11544300" y="6522720"/>
            <a:ext cx="3048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8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6240" y="190500"/>
            <a:ext cx="9601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2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Differentiators</a:t>
            </a:r>
            <a:endParaRPr lang="en-US" sz="1920" dirty="0"/>
          </a:p>
        </p:txBody>
      </p:sp>
      <p:pic>
        <p:nvPicPr>
          <p:cNvPr id="3" name="Image 0" descr="Credence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9900" y="121920"/>
            <a:ext cx="1371600" cy="3962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96240" y="906780"/>
            <a:ext cx="11399520" cy="30480"/>
          </a:xfrm>
          <a:prstGeom prst="rect">
            <a:avLst/>
          </a:prstGeom>
          <a:solidFill>
            <a:srgbClr val="FFDE69"/>
          </a:solidFill>
          <a:ln w="12700">
            <a:solidFill>
              <a:srgbClr val="FFDE6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95300" y="121920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Local Presence, Global Expertise – Dedicated teams in Malaysia, trained on industry best</a:t>
            </a:r>
            <a:endParaRPr lang="en-US" sz="1560" dirty="0"/>
          </a:p>
        </p:txBody>
      </p:sp>
      <p:sp>
        <p:nvSpPr>
          <p:cNvPr id="6" name="Text 3"/>
          <p:cNvSpPr/>
          <p:nvPr/>
        </p:nvSpPr>
        <p:spPr>
          <a:xfrm>
            <a:off x="495300" y="146685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practices.</a:t>
            </a:r>
            <a:endParaRPr lang="en-US" sz="1560" dirty="0"/>
          </a:p>
        </p:txBody>
      </p:sp>
      <p:sp>
        <p:nvSpPr>
          <p:cNvPr id="7" name="Text 4"/>
          <p:cNvSpPr/>
          <p:nvPr/>
        </p:nvSpPr>
        <p:spPr>
          <a:xfrm>
            <a:off x="495300" y="171450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Strategic Partnership with TM ONE – Seamless integration of CYDEC tools and shared operational</a:t>
            </a:r>
            <a:endParaRPr lang="en-US" sz="1560" dirty="0"/>
          </a:p>
        </p:txBody>
      </p:sp>
      <p:sp>
        <p:nvSpPr>
          <p:cNvPr id="8" name="Text 5"/>
          <p:cNvSpPr/>
          <p:nvPr/>
        </p:nvSpPr>
        <p:spPr>
          <a:xfrm>
            <a:off x="495300" y="196215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governance.</a:t>
            </a:r>
            <a:endParaRPr lang="en-US" sz="1560" dirty="0"/>
          </a:p>
        </p:txBody>
      </p:sp>
      <p:sp>
        <p:nvSpPr>
          <p:cNvPr id="9" name="Text 6"/>
          <p:cNvSpPr/>
          <p:nvPr/>
        </p:nvSpPr>
        <p:spPr>
          <a:xfrm>
            <a:off x="495300" y="220980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Scalable Architecture – Designed to grow with the institution’s digital footprint.</a:t>
            </a:r>
            <a:endParaRPr lang="en-US" sz="1560" dirty="0"/>
          </a:p>
        </p:txBody>
      </p:sp>
      <p:sp>
        <p:nvSpPr>
          <p:cNvPr id="10" name="Text 7"/>
          <p:cNvSpPr/>
          <p:nvPr/>
        </p:nvSpPr>
        <p:spPr>
          <a:xfrm>
            <a:off x="495300" y="245745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Proven Service Reliability – Historical uptime &gt; 99 % for comparable banking clients.</a:t>
            </a:r>
            <a:endParaRPr lang="en-US" sz="1560" dirty="0"/>
          </a:p>
        </p:txBody>
      </p:sp>
      <p:sp>
        <p:nvSpPr>
          <p:cNvPr id="11" name="Text 8"/>
          <p:cNvSpPr/>
          <p:nvPr/>
        </p:nvSpPr>
        <p:spPr>
          <a:xfrm>
            <a:off x="11544300" y="6522720"/>
            <a:ext cx="3048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8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8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6240" y="190500"/>
            <a:ext cx="9601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2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Governance &amp; Approval Path</a:t>
            </a:r>
            <a:endParaRPr lang="en-US" sz="1920" dirty="0"/>
          </a:p>
        </p:txBody>
      </p:sp>
      <p:pic>
        <p:nvPicPr>
          <p:cNvPr id="3" name="Image 0" descr="Credence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9900" y="121920"/>
            <a:ext cx="1371600" cy="3962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96240" y="906780"/>
            <a:ext cx="11399520" cy="30480"/>
          </a:xfrm>
          <a:prstGeom prst="rect">
            <a:avLst/>
          </a:prstGeom>
          <a:solidFill>
            <a:srgbClr val="FFDE69"/>
          </a:solidFill>
          <a:ln w="12700">
            <a:solidFill>
              <a:srgbClr val="FFDE6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95300" y="121920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Complex Tier – Track I: Full SRC panel engagement.</a:t>
            </a:r>
            <a:endParaRPr lang="en-US" sz="1560" dirty="0"/>
          </a:p>
        </p:txBody>
      </p:sp>
      <p:sp>
        <p:nvSpPr>
          <p:cNvPr id="6" name="Text 3"/>
          <p:cNvSpPr/>
          <p:nvPr/>
        </p:nvSpPr>
        <p:spPr>
          <a:xfrm>
            <a:off x="495300" y="146685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SRC Session followed by SRC Committee (GM+) review.</a:t>
            </a:r>
            <a:endParaRPr lang="en-US" sz="1560" dirty="0"/>
          </a:p>
        </p:txBody>
      </p:sp>
      <p:sp>
        <p:nvSpPr>
          <p:cNvPr id="7" name="Text 4"/>
          <p:cNvSpPr/>
          <p:nvPr/>
        </p:nvSpPr>
        <p:spPr>
          <a:xfrm>
            <a:off x="495300" y="171450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Minimum 3 voting members required to approve contracts above RM 1 million or multi‑tower</a:t>
            </a:r>
            <a:endParaRPr lang="en-US" sz="1560" dirty="0"/>
          </a:p>
        </p:txBody>
      </p:sp>
      <p:sp>
        <p:nvSpPr>
          <p:cNvPr id="8" name="Text 5"/>
          <p:cNvSpPr/>
          <p:nvPr/>
        </p:nvSpPr>
        <p:spPr>
          <a:xfrm>
            <a:off x="495300" y="196215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engagements.</a:t>
            </a:r>
            <a:endParaRPr lang="en-US" sz="1560" dirty="0"/>
          </a:p>
        </p:txBody>
      </p:sp>
      <p:sp>
        <p:nvSpPr>
          <p:cNvPr id="9" name="Text 6"/>
          <p:cNvSpPr/>
          <p:nvPr/>
        </p:nvSpPr>
        <p:spPr>
          <a:xfrm>
            <a:off x="11544300" y="6522720"/>
            <a:ext cx="3048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8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8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6240" y="190500"/>
            <a:ext cx="9601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2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Value Proposition</a:t>
            </a:r>
            <a:endParaRPr lang="en-US" sz="1920" dirty="0"/>
          </a:p>
        </p:txBody>
      </p:sp>
      <p:pic>
        <p:nvPicPr>
          <p:cNvPr id="3" name="Image 0" descr="Credence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9900" y="121920"/>
            <a:ext cx="1371600" cy="3962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96240" y="906780"/>
            <a:ext cx="11399520" cy="30480"/>
          </a:xfrm>
          <a:prstGeom prst="rect">
            <a:avLst/>
          </a:prstGeom>
          <a:solidFill>
            <a:srgbClr val="FFDE69"/>
          </a:solidFill>
          <a:ln w="12700">
            <a:solidFill>
              <a:srgbClr val="FFDE6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95300" y="121920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Risk Reduction – Minimise exposure to cyber incidents through proactive monitoring and rapid</a:t>
            </a:r>
            <a:endParaRPr lang="en-US" sz="1560" dirty="0"/>
          </a:p>
        </p:txBody>
      </p:sp>
      <p:sp>
        <p:nvSpPr>
          <p:cNvPr id="6" name="Text 3"/>
          <p:cNvSpPr/>
          <p:nvPr/>
        </p:nvSpPr>
        <p:spPr>
          <a:xfrm>
            <a:off x="495300" y="146685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response.</a:t>
            </a:r>
            <a:endParaRPr lang="en-US" sz="1560" dirty="0"/>
          </a:p>
        </p:txBody>
      </p:sp>
      <p:sp>
        <p:nvSpPr>
          <p:cNvPr id="7" name="Text 4"/>
          <p:cNvSpPr/>
          <p:nvPr/>
        </p:nvSpPr>
        <p:spPr>
          <a:xfrm>
            <a:off x="495300" y="171450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Cost Efficiency – Outsourced security stack reduces capital and operational expenses versus</a:t>
            </a:r>
            <a:endParaRPr lang="en-US" sz="1560" dirty="0"/>
          </a:p>
        </p:txBody>
      </p:sp>
      <p:sp>
        <p:nvSpPr>
          <p:cNvPr id="8" name="Text 5"/>
          <p:cNvSpPr/>
          <p:nvPr/>
        </p:nvSpPr>
        <p:spPr>
          <a:xfrm>
            <a:off x="495300" y="196215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in‑house teams.</a:t>
            </a:r>
            <a:endParaRPr lang="en-US" sz="1560" dirty="0"/>
          </a:p>
        </p:txBody>
      </p:sp>
      <p:sp>
        <p:nvSpPr>
          <p:cNvPr id="9" name="Text 6"/>
          <p:cNvSpPr/>
          <p:nvPr/>
        </p:nvSpPr>
        <p:spPr>
          <a:xfrm>
            <a:off x="495300" y="220980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Business Continuity – Dedicated incident response ensures minimal disruption to critical banking</a:t>
            </a:r>
            <a:endParaRPr lang="en-US" sz="1560" dirty="0"/>
          </a:p>
        </p:txBody>
      </p:sp>
      <p:sp>
        <p:nvSpPr>
          <p:cNvPr id="10" name="Text 7"/>
          <p:cNvSpPr/>
          <p:nvPr/>
        </p:nvSpPr>
        <p:spPr>
          <a:xfrm>
            <a:off x="495300" y="245745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services.</a:t>
            </a:r>
            <a:endParaRPr lang="en-US" sz="1560" dirty="0"/>
          </a:p>
        </p:txBody>
      </p:sp>
      <p:sp>
        <p:nvSpPr>
          <p:cNvPr id="11" name="Text 8"/>
          <p:cNvSpPr/>
          <p:nvPr/>
        </p:nvSpPr>
        <p:spPr>
          <a:xfrm>
            <a:off x="495300" y="270510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Compliance Assurance – Ongoing alignment with Malaysian banking regulations mitigates regulatory</a:t>
            </a:r>
            <a:endParaRPr lang="en-US" sz="1560" dirty="0"/>
          </a:p>
        </p:txBody>
      </p:sp>
      <p:sp>
        <p:nvSpPr>
          <p:cNvPr id="12" name="Text 9"/>
          <p:cNvSpPr/>
          <p:nvPr/>
        </p:nvSpPr>
        <p:spPr>
          <a:xfrm>
            <a:off x="495300" y="295275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penalties.</a:t>
            </a:r>
            <a:endParaRPr lang="en-US" sz="1560" dirty="0"/>
          </a:p>
        </p:txBody>
      </p:sp>
      <p:sp>
        <p:nvSpPr>
          <p:cNvPr id="13" name="Text 10"/>
          <p:cNvSpPr/>
          <p:nvPr/>
        </p:nvSpPr>
        <p:spPr>
          <a:xfrm>
            <a:off x="11544300" y="6522720"/>
            <a:ext cx="3048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8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8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6240" y="190500"/>
            <a:ext cx="9601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2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Steps</a:t>
            </a:r>
            <a:endParaRPr lang="en-US" sz="1920" dirty="0"/>
          </a:p>
        </p:txBody>
      </p:sp>
      <p:pic>
        <p:nvPicPr>
          <p:cNvPr id="3" name="Image 0" descr="Credence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9900" y="121920"/>
            <a:ext cx="1371600" cy="3962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96240" y="906780"/>
            <a:ext cx="11399520" cy="30480"/>
          </a:xfrm>
          <a:prstGeom prst="rect">
            <a:avLst/>
          </a:prstGeom>
          <a:solidFill>
            <a:srgbClr val="FFDE69"/>
          </a:solidFill>
          <a:ln w="12700">
            <a:solidFill>
              <a:srgbClr val="FFDE6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95300" y="121920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Formal proposal submission by Credence to Cyprus RFP portal.</a:t>
            </a:r>
            <a:endParaRPr lang="en-US" sz="1560" dirty="0"/>
          </a:p>
        </p:txBody>
      </p:sp>
      <p:sp>
        <p:nvSpPr>
          <p:cNvPr id="6" name="Text 3"/>
          <p:cNvSpPr/>
          <p:nvPr/>
        </p:nvSpPr>
        <p:spPr>
          <a:xfrm>
            <a:off x="495300" y="146685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Scheduled SRC panel presentation – coordinated with TM ONE CYDEC sponsors.</a:t>
            </a:r>
            <a:endParaRPr lang="en-US" sz="1560" dirty="0"/>
          </a:p>
        </p:txBody>
      </p:sp>
      <p:sp>
        <p:nvSpPr>
          <p:cNvPr id="7" name="Text 4"/>
          <p:cNvSpPr/>
          <p:nvPr/>
        </p:nvSpPr>
        <p:spPr>
          <a:xfrm>
            <a:off x="495300" y="171450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Detailed technical workshop with Credence security architects and Kementerian Pengajian Tinggi</a:t>
            </a:r>
            <a:endParaRPr lang="en-US" sz="1560" dirty="0"/>
          </a:p>
        </p:txBody>
      </p:sp>
      <p:sp>
        <p:nvSpPr>
          <p:cNvPr id="8" name="Text 5"/>
          <p:cNvSpPr/>
          <p:nvPr/>
        </p:nvSpPr>
        <p:spPr>
          <a:xfrm>
            <a:off x="495300" y="196215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leadership.</a:t>
            </a:r>
            <a:endParaRPr lang="en-US" sz="1560" dirty="0"/>
          </a:p>
        </p:txBody>
      </p:sp>
      <p:sp>
        <p:nvSpPr>
          <p:cNvPr id="9" name="Text 6"/>
          <p:cNvSpPr/>
          <p:nvPr/>
        </p:nvSpPr>
        <p:spPr>
          <a:xfrm>
            <a:off x="495300" y="220980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Contact:</a:t>
            </a:r>
            <a:endParaRPr lang="en-US" sz="1560" dirty="0"/>
          </a:p>
        </p:txBody>
      </p:sp>
      <p:sp>
        <p:nvSpPr>
          <p:cNvPr id="10" name="Text 7"/>
          <p:cNvSpPr/>
          <p:nvPr/>
        </p:nvSpPr>
        <p:spPr>
          <a:xfrm>
            <a:off x="495300" y="245745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Azliza Juliana – Sales Lead;</a:t>
            </a:r>
            <a:endParaRPr lang="en-US" sz="1560" dirty="0"/>
          </a:p>
        </p:txBody>
      </p:sp>
      <p:sp>
        <p:nvSpPr>
          <p:cNvPr id="11" name="Text 8"/>
          <p:cNvSpPr/>
          <p:nvPr/>
        </p:nvSpPr>
        <p:spPr>
          <a:xfrm>
            <a:off x="495300" y="270510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Aris Iskandar – Product Owner / Presales Lead.</a:t>
            </a:r>
            <a:endParaRPr lang="en-US" sz="1560" dirty="0"/>
          </a:p>
        </p:txBody>
      </p:sp>
      <p:sp>
        <p:nvSpPr>
          <p:cNvPr id="12" name="Text 9"/>
          <p:cNvSpPr/>
          <p:nvPr/>
        </p:nvSpPr>
        <p:spPr>
          <a:xfrm>
            <a:off x="495300" y="295275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 details: [insert email/phone].</a:t>
            </a:r>
            <a:endParaRPr lang="en-US" sz="1560" dirty="0"/>
          </a:p>
        </p:txBody>
      </p:sp>
      <p:sp>
        <p:nvSpPr>
          <p:cNvPr id="13" name="Text 10"/>
          <p:cNvSpPr/>
          <p:nvPr/>
        </p:nvSpPr>
        <p:spPr>
          <a:xfrm>
            <a:off x="11544300" y="6522720"/>
            <a:ext cx="3048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8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redence closing artwork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Credence log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762000"/>
            <a:ext cx="2286000" cy="65532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53440" y="3048000"/>
            <a:ext cx="7620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32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You.</a:t>
            </a:r>
            <a:endParaRPr lang="en-US" sz="4320" dirty="0"/>
          </a:p>
        </p:txBody>
      </p:sp>
      <p:sp>
        <p:nvSpPr>
          <p:cNvPr id="5" name="Text 1"/>
          <p:cNvSpPr/>
          <p:nvPr/>
        </p:nvSpPr>
        <p:spPr>
          <a:xfrm>
            <a:off x="853440" y="6362700"/>
            <a:ext cx="609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4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www.credence.tech</a:t>
            </a:r>
            <a:endParaRPr lang="en-US" sz="144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Credence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Managed Security RFP — RFP Response Deck</dc:title>
  <dc:subject>PptxGenJS Presentation</dc:subject>
  <dc:creator>Aris Iskandar</dc:creator>
  <cp:lastModifiedBy>Aris Iskandar</cp:lastModifiedBy>
  <cp:revision>1</cp:revision>
  <dcterms:created xsi:type="dcterms:W3CDTF">2026-10-12T16:21:03Z</dcterms:created>
  <dcterms:modified xsi:type="dcterms:W3CDTF">2026-10-12T16:21:03Z</dcterms:modified>
</cp:coreProperties>
</file>